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306" r:id="rId3"/>
    <p:sldId id="301" r:id="rId4"/>
    <p:sldId id="307" r:id="rId5"/>
    <p:sldId id="308" r:id="rId6"/>
    <p:sldId id="273" r:id="rId7"/>
    <p:sldId id="286" r:id="rId8"/>
    <p:sldId id="276" r:id="rId9"/>
    <p:sldId id="279" r:id="rId10"/>
    <p:sldId id="309" r:id="rId11"/>
    <p:sldId id="287" r:id="rId12"/>
    <p:sldId id="285" r:id="rId13"/>
    <p:sldId id="313" r:id="rId14"/>
    <p:sldId id="310" r:id="rId15"/>
    <p:sldId id="290" r:id="rId16"/>
    <p:sldId id="291" r:id="rId17"/>
    <p:sldId id="315" r:id="rId18"/>
    <p:sldId id="314" r:id="rId19"/>
    <p:sldId id="261" r:id="rId20"/>
    <p:sldId id="293" r:id="rId21"/>
    <p:sldId id="316" r:id="rId22"/>
    <p:sldId id="26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/>
    <p:restoredTop sz="94638"/>
  </p:normalViewPr>
  <p:slideViewPr>
    <p:cSldViewPr snapToGrid="0">
      <p:cViewPr varScale="1">
        <p:scale>
          <a:sx n="128" d="100"/>
          <a:sy n="128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FB4031-BEA2-45C4-AD8B-74936D4D4B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14646-2C80-4DFA-AB1F-D60E32C4B3D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D</a:t>
          </a:r>
          <a:r>
            <a:rPr lang="en-US" b="0" i="0" dirty="0"/>
            <a:t>ata cleaning , removal of stop words, special characters are performed. </a:t>
          </a:r>
        </a:p>
      </dgm:t>
    </dgm:pt>
    <dgm:pt modelId="{988AC660-812D-445E-B4F7-699CEC0DB36A}" type="parTrans" cxnId="{95A47DFF-96E5-437A-88D9-38529BE4B8AE}">
      <dgm:prSet/>
      <dgm:spPr/>
      <dgm:t>
        <a:bodyPr/>
        <a:lstStyle/>
        <a:p>
          <a:endParaRPr lang="en-US"/>
        </a:p>
      </dgm:t>
    </dgm:pt>
    <dgm:pt modelId="{7BD39C4D-B5FC-4214-8813-1BF06D0F4A44}" type="sibTrans" cxnId="{95A47DFF-96E5-437A-88D9-38529BE4B8AE}">
      <dgm:prSet/>
      <dgm:spPr/>
      <dgm:t>
        <a:bodyPr/>
        <a:lstStyle/>
        <a:p>
          <a:endParaRPr lang="en-US"/>
        </a:p>
      </dgm:t>
    </dgm:pt>
    <dgm:pt modelId="{4882F8B6-3311-4849-9EEA-96935DCB0A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These steps are crucial for developing a model that is less biased.</a:t>
          </a:r>
          <a:br>
            <a:rPr lang="en-US" b="0" dirty="0"/>
          </a:br>
          <a:endParaRPr lang="en-US" dirty="0"/>
        </a:p>
      </dgm:t>
    </dgm:pt>
    <dgm:pt modelId="{A4DEF0C1-4A66-416B-8DC6-1BD0C83C7613}" type="parTrans" cxnId="{733359F5-F5D2-4130-BF24-C26BD3FE41BB}">
      <dgm:prSet/>
      <dgm:spPr/>
      <dgm:t>
        <a:bodyPr/>
        <a:lstStyle/>
        <a:p>
          <a:endParaRPr lang="en-US"/>
        </a:p>
      </dgm:t>
    </dgm:pt>
    <dgm:pt modelId="{D6AC54AF-7D37-40BD-8004-DD8EC203BE40}" type="sibTrans" cxnId="{733359F5-F5D2-4130-BF24-C26BD3FE41BB}">
      <dgm:prSet/>
      <dgm:spPr/>
      <dgm:t>
        <a:bodyPr/>
        <a:lstStyle/>
        <a:p>
          <a:endParaRPr lang="en-US"/>
        </a:p>
      </dgm:t>
    </dgm:pt>
    <dgm:pt modelId="{70EF4D9E-029C-465A-BD4D-F1D692787440}" type="pres">
      <dgm:prSet presAssocID="{ADFB4031-BEA2-45C4-AD8B-74936D4D4B50}" presName="root" presStyleCnt="0">
        <dgm:presLayoutVars>
          <dgm:dir/>
          <dgm:resizeHandles val="exact"/>
        </dgm:presLayoutVars>
      </dgm:prSet>
      <dgm:spPr/>
    </dgm:pt>
    <dgm:pt modelId="{029C887C-8ECA-4A68-8A2F-E9E9A998D381}" type="pres">
      <dgm:prSet presAssocID="{2A714646-2C80-4DFA-AB1F-D60E32C4B3D2}" presName="compNode" presStyleCnt="0"/>
      <dgm:spPr/>
    </dgm:pt>
    <dgm:pt modelId="{BD32BE68-C049-4F7A-A172-CD55139DBFB3}" type="pres">
      <dgm:prSet presAssocID="{2A714646-2C80-4DFA-AB1F-D60E32C4B3D2}" presName="bgRect" presStyleLbl="bgShp" presStyleIdx="0" presStyleCnt="2"/>
      <dgm:spPr/>
    </dgm:pt>
    <dgm:pt modelId="{D881EE67-D632-4CA9-8DEB-CE3E1AD03BF3}" type="pres">
      <dgm:prSet presAssocID="{2A714646-2C80-4DFA-AB1F-D60E32C4B3D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C332CAA-7D1F-4590-8800-0C7DBC5AB813}" type="pres">
      <dgm:prSet presAssocID="{2A714646-2C80-4DFA-AB1F-D60E32C4B3D2}" presName="spaceRect" presStyleCnt="0"/>
      <dgm:spPr/>
    </dgm:pt>
    <dgm:pt modelId="{FF2AC4F7-DDAC-440C-9D33-27A821FF9C1A}" type="pres">
      <dgm:prSet presAssocID="{2A714646-2C80-4DFA-AB1F-D60E32C4B3D2}" presName="parTx" presStyleLbl="revTx" presStyleIdx="0" presStyleCnt="2">
        <dgm:presLayoutVars>
          <dgm:chMax val="0"/>
          <dgm:chPref val="0"/>
        </dgm:presLayoutVars>
      </dgm:prSet>
      <dgm:spPr/>
    </dgm:pt>
    <dgm:pt modelId="{45621852-6532-46E6-AABE-85FA36570999}" type="pres">
      <dgm:prSet presAssocID="{7BD39C4D-B5FC-4214-8813-1BF06D0F4A44}" presName="sibTrans" presStyleCnt="0"/>
      <dgm:spPr/>
    </dgm:pt>
    <dgm:pt modelId="{6F05A9A4-FCA1-4F60-BFFC-C97551D45B7C}" type="pres">
      <dgm:prSet presAssocID="{4882F8B6-3311-4849-9EEA-96935DCB0A88}" presName="compNode" presStyleCnt="0"/>
      <dgm:spPr/>
    </dgm:pt>
    <dgm:pt modelId="{1EE41B0F-ADDA-4047-8B83-7369BDE03CDA}" type="pres">
      <dgm:prSet presAssocID="{4882F8B6-3311-4849-9EEA-96935DCB0A88}" presName="bgRect" presStyleLbl="bgShp" presStyleIdx="1" presStyleCnt="2"/>
      <dgm:spPr/>
    </dgm:pt>
    <dgm:pt modelId="{BFC95CFF-DBD1-4B4B-B2E0-B6E797728B26}" type="pres">
      <dgm:prSet presAssocID="{4882F8B6-3311-4849-9EEA-96935DCB0A8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Hand with Plant"/>
        </a:ext>
      </dgm:extLst>
    </dgm:pt>
    <dgm:pt modelId="{1417C78D-0C7C-40BE-A548-8239B8E081E9}" type="pres">
      <dgm:prSet presAssocID="{4882F8B6-3311-4849-9EEA-96935DCB0A88}" presName="spaceRect" presStyleCnt="0"/>
      <dgm:spPr/>
    </dgm:pt>
    <dgm:pt modelId="{05E8CBE5-0AC9-4838-B09A-20B77AC22490}" type="pres">
      <dgm:prSet presAssocID="{4882F8B6-3311-4849-9EEA-96935DCB0A8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36F5879-4724-4B0F-8AAE-E1C3E23BDAEB}" type="presOf" srcId="{4882F8B6-3311-4849-9EEA-96935DCB0A88}" destId="{05E8CBE5-0AC9-4838-B09A-20B77AC22490}" srcOrd="0" destOrd="0" presId="urn:microsoft.com/office/officeart/2018/2/layout/IconVerticalSolidList"/>
    <dgm:cxn modelId="{5569DD97-0E21-4F64-847D-45B31F6F4478}" type="presOf" srcId="{2A714646-2C80-4DFA-AB1F-D60E32C4B3D2}" destId="{FF2AC4F7-DDAC-440C-9D33-27A821FF9C1A}" srcOrd="0" destOrd="0" presId="urn:microsoft.com/office/officeart/2018/2/layout/IconVerticalSolidList"/>
    <dgm:cxn modelId="{6811F4EF-3C14-48A7-938D-71B4B575045F}" type="presOf" srcId="{ADFB4031-BEA2-45C4-AD8B-74936D4D4B50}" destId="{70EF4D9E-029C-465A-BD4D-F1D692787440}" srcOrd="0" destOrd="0" presId="urn:microsoft.com/office/officeart/2018/2/layout/IconVerticalSolidList"/>
    <dgm:cxn modelId="{733359F5-F5D2-4130-BF24-C26BD3FE41BB}" srcId="{ADFB4031-BEA2-45C4-AD8B-74936D4D4B50}" destId="{4882F8B6-3311-4849-9EEA-96935DCB0A88}" srcOrd="1" destOrd="0" parTransId="{A4DEF0C1-4A66-416B-8DC6-1BD0C83C7613}" sibTransId="{D6AC54AF-7D37-40BD-8004-DD8EC203BE40}"/>
    <dgm:cxn modelId="{95A47DFF-96E5-437A-88D9-38529BE4B8AE}" srcId="{ADFB4031-BEA2-45C4-AD8B-74936D4D4B50}" destId="{2A714646-2C80-4DFA-AB1F-D60E32C4B3D2}" srcOrd="0" destOrd="0" parTransId="{988AC660-812D-445E-B4F7-699CEC0DB36A}" sibTransId="{7BD39C4D-B5FC-4214-8813-1BF06D0F4A44}"/>
    <dgm:cxn modelId="{66AF8653-AAE8-4D8C-A73F-6CA60C9715F8}" type="presParOf" srcId="{70EF4D9E-029C-465A-BD4D-F1D692787440}" destId="{029C887C-8ECA-4A68-8A2F-E9E9A998D381}" srcOrd="0" destOrd="0" presId="urn:microsoft.com/office/officeart/2018/2/layout/IconVerticalSolidList"/>
    <dgm:cxn modelId="{44D4D7BB-9033-47BF-A0E8-0D220FF801E0}" type="presParOf" srcId="{029C887C-8ECA-4A68-8A2F-E9E9A998D381}" destId="{BD32BE68-C049-4F7A-A172-CD55139DBFB3}" srcOrd="0" destOrd="0" presId="urn:microsoft.com/office/officeart/2018/2/layout/IconVerticalSolidList"/>
    <dgm:cxn modelId="{3C76BF91-C1B8-41E8-86CC-1ECE8077DA2C}" type="presParOf" srcId="{029C887C-8ECA-4A68-8A2F-E9E9A998D381}" destId="{D881EE67-D632-4CA9-8DEB-CE3E1AD03BF3}" srcOrd="1" destOrd="0" presId="urn:microsoft.com/office/officeart/2018/2/layout/IconVerticalSolidList"/>
    <dgm:cxn modelId="{E3DECF11-79E1-4A12-82BC-D94969668731}" type="presParOf" srcId="{029C887C-8ECA-4A68-8A2F-E9E9A998D381}" destId="{6C332CAA-7D1F-4590-8800-0C7DBC5AB813}" srcOrd="2" destOrd="0" presId="urn:microsoft.com/office/officeart/2018/2/layout/IconVerticalSolidList"/>
    <dgm:cxn modelId="{0BE53C6E-0697-42C1-BBC4-45FABB8D9433}" type="presParOf" srcId="{029C887C-8ECA-4A68-8A2F-E9E9A998D381}" destId="{FF2AC4F7-DDAC-440C-9D33-27A821FF9C1A}" srcOrd="3" destOrd="0" presId="urn:microsoft.com/office/officeart/2018/2/layout/IconVerticalSolidList"/>
    <dgm:cxn modelId="{C650496F-4DA2-4B0D-8E79-E98574CEA59A}" type="presParOf" srcId="{70EF4D9E-029C-465A-BD4D-F1D692787440}" destId="{45621852-6532-46E6-AABE-85FA36570999}" srcOrd="1" destOrd="0" presId="urn:microsoft.com/office/officeart/2018/2/layout/IconVerticalSolidList"/>
    <dgm:cxn modelId="{4CF8F6F9-CE92-46EC-98B0-9BDF9F868779}" type="presParOf" srcId="{70EF4D9E-029C-465A-BD4D-F1D692787440}" destId="{6F05A9A4-FCA1-4F60-BFFC-C97551D45B7C}" srcOrd="2" destOrd="0" presId="urn:microsoft.com/office/officeart/2018/2/layout/IconVerticalSolidList"/>
    <dgm:cxn modelId="{C55F94E8-A4C5-481C-9109-11FC54EFEDE7}" type="presParOf" srcId="{6F05A9A4-FCA1-4F60-BFFC-C97551D45B7C}" destId="{1EE41B0F-ADDA-4047-8B83-7369BDE03CDA}" srcOrd="0" destOrd="0" presId="urn:microsoft.com/office/officeart/2018/2/layout/IconVerticalSolidList"/>
    <dgm:cxn modelId="{C4B3E66E-D14B-49D9-A452-84E0FC963109}" type="presParOf" srcId="{6F05A9A4-FCA1-4F60-BFFC-C97551D45B7C}" destId="{BFC95CFF-DBD1-4B4B-B2E0-B6E797728B26}" srcOrd="1" destOrd="0" presId="urn:microsoft.com/office/officeart/2018/2/layout/IconVerticalSolidList"/>
    <dgm:cxn modelId="{0E48FBE8-4C4D-417F-B9DE-43EDE29F85E2}" type="presParOf" srcId="{6F05A9A4-FCA1-4F60-BFFC-C97551D45B7C}" destId="{1417C78D-0C7C-40BE-A548-8239B8E081E9}" srcOrd="2" destOrd="0" presId="urn:microsoft.com/office/officeart/2018/2/layout/IconVerticalSolidList"/>
    <dgm:cxn modelId="{ABABBAB6-E575-40A3-AA50-4BB44C473374}" type="presParOf" srcId="{6F05A9A4-FCA1-4F60-BFFC-C97551D45B7C}" destId="{05E8CBE5-0AC9-4838-B09A-20B77AC224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2BE68-C049-4F7A-A172-CD55139DBFB3}">
      <dsp:nvSpPr>
        <dsp:cNvPr id="0" name=""/>
        <dsp:cNvSpPr/>
      </dsp:nvSpPr>
      <dsp:spPr>
        <a:xfrm>
          <a:off x="0" y="700968"/>
          <a:ext cx="4959603" cy="12940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1EE67-D632-4CA9-8DEB-CE3E1AD03BF3}">
      <dsp:nvSpPr>
        <dsp:cNvPr id="0" name=""/>
        <dsp:cNvSpPr/>
      </dsp:nvSpPr>
      <dsp:spPr>
        <a:xfrm>
          <a:off x="391464" y="992140"/>
          <a:ext cx="711753" cy="711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C4F7-DDAC-440C-9D33-27A821FF9C1A}">
      <dsp:nvSpPr>
        <dsp:cNvPr id="0" name=""/>
        <dsp:cNvSpPr/>
      </dsp:nvSpPr>
      <dsp:spPr>
        <a:xfrm>
          <a:off x="1494681" y="700968"/>
          <a:ext cx="3464921" cy="12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59" tIns="136959" rIns="136959" bIns="13695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</a:t>
          </a:r>
          <a:r>
            <a:rPr lang="en-US" sz="1600" b="0" i="0" kern="1200" dirty="0"/>
            <a:t>ata cleaning , removal of stop words, special characters are performed. </a:t>
          </a:r>
        </a:p>
      </dsp:txBody>
      <dsp:txXfrm>
        <a:off x="1494681" y="700968"/>
        <a:ext cx="3464921" cy="1294096"/>
      </dsp:txXfrm>
    </dsp:sp>
    <dsp:sp modelId="{1EE41B0F-ADDA-4047-8B83-7369BDE03CDA}">
      <dsp:nvSpPr>
        <dsp:cNvPr id="0" name=""/>
        <dsp:cNvSpPr/>
      </dsp:nvSpPr>
      <dsp:spPr>
        <a:xfrm>
          <a:off x="0" y="2318589"/>
          <a:ext cx="4959603" cy="12940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95CFF-DBD1-4B4B-B2E0-B6E797728B26}">
      <dsp:nvSpPr>
        <dsp:cNvPr id="0" name=""/>
        <dsp:cNvSpPr/>
      </dsp:nvSpPr>
      <dsp:spPr>
        <a:xfrm>
          <a:off x="391464" y="2609761"/>
          <a:ext cx="711753" cy="711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8CBE5-0AC9-4838-B09A-20B77AC22490}">
      <dsp:nvSpPr>
        <dsp:cNvPr id="0" name=""/>
        <dsp:cNvSpPr/>
      </dsp:nvSpPr>
      <dsp:spPr>
        <a:xfrm>
          <a:off x="1494681" y="2318589"/>
          <a:ext cx="3464921" cy="1294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959" tIns="136959" rIns="136959" bIns="13695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These steps are crucial for developing a model that is less biased.</a:t>
          </a:r>
          <a:br>
            <a:rPr lang="en-US" sz="1600" b="0" kern="1200" dirty="0"/>
          </a:br>
          <a:endParaRPr lang="en-US" sz="1600" kern="1200" dirty="0"/>
        </a:p>
      </dsp:txBody>
      <dsp:txXfrm>
        <a:off x="1494681" y="2318589"/>
        <a:ext cx="3464921" cy="1294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0389-1C31-5AFF-8D3C-26B481E69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D4A97-0972-07E6-D41F-2782E875C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B8449-986D-E6B0-C0A4-F5EF25E44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CB7F-C890-12EB-B563-B5DCC0C5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9FAD-8806-676B-00F1-7CE66936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6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5FC0-5D81-89CF-EE17-BA6FAC22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324D0-8EFA-C949-B719-D43EB108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72831-10E5-B12F-F809-8A1C659E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A277B-7DDC-C54F-2420-1639ECB2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E7532-D62B-AAE5-9568-62ED267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0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194B5-66C3-FCD4-3ADA-25AC49DCF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9043B-6811-44C8-FD88-A461842F6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034BA-9BC0-BB5D-9D82-FC75B1BA8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1649D-0520-0177-A4EB-5D012856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ABFE2-D123-6CB3-F7DA-FE6AD205B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DCD4-811E-FD0A-73F8-DF802777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44E6A-95DB-B517-328A-85A332E8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16C3C-A82E-49AE-9C34-E4466A9C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066A3-8A76-8A54-6F6D-3D5C4F57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48E7-82CB-B3F2-F996-606E3B19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6C23-64B5-689F-58A2-EEDE3A39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4770-7571-71F5-68E6-2CADCE25E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681BE-9359-4DA8-43F1-C6F35553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C52AE-2F5F-185E-7DAC-530B4F6B3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0872-9C7D-DFD4-6C9C-F82B29AB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E0AC-CDC6-72C3-7850-8901C82A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862F1-80CF-C67A-F986-25C5B79A2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F344D-311F-0D53-2B33-09C407895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763C21-9F53-99F2-AA2A-CCECAF8D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D9F29-DD0A-EF0F-4DAD-8CE669B3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E7451-DAE2-E338-CD52-C06F0683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0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FCD26-B2AE-D1AA-87FB-89543AAA0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8BB3D-9EFC-A07B-BAE6-CF89EA7E5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E26FE-24C4-67D4-034A-BAFE19AA2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A7C88-B906-450B-3426-3552F46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1570E-2B25-8310-3336-91E2F02C1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BC762-37B5-2ABA-2450-BD31D7FD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51AC5F-3766-5888-EC66-1E753B05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F7CF1-B12D-3673-962D-6C3C95E0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2D69-19E6-075E-BAA7-7FC48766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345BD-7864-B295-2612-C0DFFEA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4831E-DF5D-50C3-137C-414E7566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649DF-EBD8-3F90-A051-9372284F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2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66ADA-6CC5-3A2C-66E7-C0105BBC7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7D656-8B5A-AF51-85F6-EEFCE208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717CC-7377-074B-C73C-5379CA65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3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CF7A-F4F0-7BCF-6B06-8CD61999C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C5EE-518C-FE7A-A9FB-F0C26B1B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61112-6E3A-CE3C-26A9-C9EFDA002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D6726-DFCF-BB7F-3843-5BC14C28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DBC6C-597B-9C5F-7F23-ED95D4E9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6F296-E6C9-D339-68D6-42778719F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24A5-22DB-A46B-5F9F-ACDB476A3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EB6DA-7727-F316-C3F3-0E3A1A192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B9A74-06F6-C1BB-CDBD-16847D5C3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8C271-AF0F-7565-9C81-B776E94E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97D2F-B58E-9DB4-B6A8-5481C3B5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52C14-D7F6-5E2D-CBC3-47A37D0F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2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574918-5815-5431-63EF-BB5A5D7C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20753-6159-4493-94FC-189948C18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ABF9C-371B-79B6-9CFD-55675484F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EA65C-BF4B-FA42-8EA9-CF22B487ABA6}" type="datetimeFigureOut">
              <a:rPr lang="en-US" smtClean="0"/>
              <a:t>3/9/24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03E8-0863-4EA6-F7A5-FF711BC47F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FDDA3-5EC2-83E0-3187-FAC7FD71B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4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5B349-9F5A-F55A-1CD3-3EF45DB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 vs Human Text Classification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Prepared BY: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Mulualem Asmare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34C90-471A-7A11-A0E5-58DC1F262D47}"/>
              </a:ext>
            </a:extLst>
          </p:cNvPr>
          <p:cNvSpPr txBox="1"/>
          <p:nvPr/>
        </p:nvSpPr>
        <p:spPr>
          <a:xfrm>
            <a:off x="8545732" y="5300778"/>
            <a:ext cx="3408555" cy="53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Picture source: https://hai.stanford.edu/news/human-writer-or-ai-scholars-build-detection-tool</a:t>
            </a:r>
          </a:p>
        </p:txBody>
      </p:sp>
      <p:pic>
        <p:nvPicPr>
          <p:cNvPr id="5" name="Content Placeholder 4" descr="A robot and a person typing on typewriters&#10;&#10;Description automatically generated">
            <a:extLst>
              <a:ext uri="{FF2B5EF4-FFF2-40B4-BE49-F238E27FC236}">
                <a16:creationId xmlns:a16="http://schemas.microsoft.com/office/drawing/2014/main" id="{0575FB86-F2A1-FC56-AFAC-9355592D1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" b="17105"/>
          <a:stretch/>
        </p:blipFill>
        <p:spPr>
          <a:xfrm>
            <a:off x="1296476" y="390832"/>
            <a:ext cx="9691667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4959603" cy="86183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graphicFrame>
        <p:nvGraphicFramePr>
          <p:cNvPr id="28" name="Content Placeholder 3">
            <a:extLst>
              <a:ext uri="{FF2B5EF4-FFF2-40B4-BE49-F238E27FC236}">
                <a16:creationId xmlns:a16="http://schemas.microsoft.com/office/drawing/2014/main" id="{79F5AA13-8862-AE91-3EC4-D847E9B77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1590924"/>
              </p:ext>
            </p:extLst>
          </p:nvPr>
        </p:nvGraphicFramePr>
        <p:xfrm>
          <a:off x="1136397" y="1627322"/>
          <a:ext cx="4959603" cy="431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2497242C-44EE-57C4-085D-48AF879A77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766" b="-1"/>
          <a:stretch/>
        </p:blipFill>
        <p:spPr>
          <a:xfrm>
            <a:off x="9732936" y="1168605"/>
            <a:ext cx="1980529" cy="41070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spraying sanitiser">
            <a:extLst>
              <a:ext uri="{FF2B5EF4-FFF2-40B4-BE49-F238E27FC236}">
                <a16:creationId xmlns:a16="http://schemas.microsoft.com/office/drawing/2014/main" id="{0D049E23-BD4B-E42F-29FD-227759A49A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0" r="33340" b="-2"/>
          <a:stretch/>
        </p:blipFill>
        <p:spPr>
          <a:xfrm>
            <a:off x="7098225" y="1168177"/>
            <a:ext cx="2634712" cy="41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0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9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tokenization process is used in the project to:</a:t>
            </a:r>
          </a:p>
          <a:p>
            <a:pPr lvl="1">
              <a:spcBef>
                <a:spcPts val="0"/>
              </a:spcBef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Facilitate text cleaning</a:t>
            </a:r>
          </a:p>
          <a:p>
            <a:pPr lvl="1">
              <a:spcBef>
                <a:spcPts val="0"/>
              </a:spcBef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 meaningful information</a:t>
            </a:r>
          </a:p>
          <a:p>
            <a:pPr lvl="1">
              <a:spcBef>
                <a:spcPts val="0"/>
              </a:spcBef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able to create Term Frequency-Inverse Document Frequency.</a:t>
            </a:r>
          </a:p>
          <a:p>
            <a:pPr lvl="1">
              <a:spcBef>
                <a:spcPts val="0"/>
              </a:spcBef>
            </a:pP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 is also used </a:t>
            </a:r>
          </a:p>
          <a:p>
            <a:pPr lvl="1">
              <a:spcBef>
                <a:spcPts val="0"/>
              </a:spcBef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change words into their root form to allow the model to distinguish patterns.</a:t>
            </a:r>
          </a:p>
          <a:p>
            <a:pPr lvl="1">
              <a:spcBef>
                <a:spcPts val="0"/>
              </a:spcBef>
            </a:pPr>
            <a:r>
              <a:rPr lang="en-US" sz="19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is also used for reducing dimensionality.</a:t>
            </a:r>
          </a:p>
          <a:p>
            <a:pPr marL="0" indent="0">
              <a:buNone/>
            </a:pP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9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900" b="0" dirty="0">
              <a:effectLst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FF512EC-DE00-1215-3A7B-7CDFD8E83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3" r="31513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1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2D69F-F0D5-1BBD-8746-1AE98EF3F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balance check is performed on the target column, as class imbalance can lead to the development of a biased model.</a:t>
            </a:r>
          </a:p>
          <a:p>
            <a:pPr marL="0" indent="0">
              <a:buNone/>
            </a:pP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aph of values in a label&#10;&#10;Description automatically generated">
            <a:extLst>
              <a:ext uri="{FF2B5EF4-FFF2-40B4-BE49-F238E27FC236}">
                <a16:creationId xmlns:a16="http://schemas.microsoft.com/office/drawing/2014/main" id="{5BDD741F-081E-FC0C-2A78-243ABECC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42" y="920669"/>
            <a:ext cx="5201023" cy="46029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3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preprocessed data undergoes vectorization using TF-IDF.</a:t>
            </a:r>
            <a:endParaRPr lang="en-US" sz="14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reasons for choosing TF-IDF?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Considers both the frequency and uniqueness of words: Our Exploratory Data Analysis shows that most of the words in the top 15 in AI-generated text are also present in human-generated text but with different frequencies.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Since Random Forest is one of the models, employing such a vectorization method can prevent the creation of a high-dimensional space, which would lead to a heavy computational load and bias in our model.</a:t>
            </a:r>
            <a:endParaRPr lang="en-US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400" b="0" dirty="0">
              <a:effectLst/>
            </a:endParaRPr>
          </a:p>
        </p:txBody>
      </p:sp>
      <p:pic>
        <p:nvPicPr>
          <p:cNvPr id="3" name="Picture 2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F5D5E326-1970-6864-C637-24512BC19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5" r="-2" b="-2"/>
          <a:stretch/>
        </p:blipFill>
        <p:spPr>
          <a:xfrm>
            <a:off x="7646838" y="1980775"/>
            <a:ext cx="3748858" cy="363282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7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032311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541952"/>
            <a:ext cx="4959603" cy="4399026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supervised models are selected and compared  for binary class classification 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Bernoulli Naïve Bayes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these three models is based on their differences in simplicity and their approach to processing data.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600" b="0" dirty="0"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One orange paper boat leading a group of white paper boats">
            <a:extLst>
              <a:ext uri="{FF2B5EF4-FFF2-40B4-BE49-F238E27FC236}">
                <a16:creationId xmlns:a16="http://schemas.microsoft.com/office/drawing/2014/main" id="{913D17B7-ABDA-43F2-E19D-298599BA3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370"/>
          <a:stretch/>
        </p:blipFill>
        <p:spPr>
          <a:xfrm>
            <a:off x="6567103" y="-7619"/>
            <a:ext cx="5624896" cy="594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Testing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 sets of models are created</a:t>
            </a:r>
          </a:p>
          <a:p>
            <a:pPr lvl="1">
              <a:spcBef>
                <a:spcPts val="0"/>
              </a:spcBef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en-US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 Data Models</a:t>
            </a:r>
          </a:p>
          <a:p>
            <a:pPr lvl="1">
              <a:spcBef>
                <a:spcPts val="0"/>
              </a:spcBef>
            </a:pPr>
            <a:r>
              <a:rPr lang="en-US" sz="130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Truncated Text Data Models</a:t>
            </a:r>
          </a:p>
          <a:p>
            <a:pPr lvl="1">
              <a:spcBef>
                <a:spcPts val="0"/>
              </a:spcBef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3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Reasons for creating two sets of models: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Truncated Text Data Models address biased models caused by significant differences in text length (mix of long and short text)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3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 reveals a notable difference in training and test accuracy, suggesting potential overfitting.</a:t>
            </a:r>
            <a:r>
              <a:rPr lang="en-US" sz="1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3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3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olourful floating paper">
            <a:extLst>
              <a:ext uri="{FF2B5EF4-FFF2-40B4-BE49-F238E27FC236}">
                <a16:creationId xmlns:a16="http://schemas.microsoft.com/office/drawing/2014/main" id="{371C5D07-9480-37ED-76D1-A7F01F933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89" r="23776" b="-1"/>
          <a:stretch/>
        </p:blipFill>
        <p:spPr>
          <a:xfrm>
            <a:off x="6683572" y="489118"/>
            <a:ext cx="4858762" cy="54660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2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Evaluation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Given a balanced class dataset, accuracy serves as the primary metric for evaluation.</a:t>
            </a:r>
            <a:endParaRPr lang="en-US" sz="17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accuracy, the evaluation incorporates: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Matrix: Provides a detailed breakdown of true positive, true negative, false positive, and false negative predictions.</a:t>
            </a:r>
            <a:endParaRPr lang="en-US" sz="17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Report: Provides a detailed breakdown of precision, recall, F1, and accuracy of the model.</a:t>
            </a:r>
            <a:endParaRPr lang="en-US" sz="17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04B1552-0DDE-6A4B-E182-5BFB16888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686397" y="489118"/>
            <a:ext cx="4853112" cy="54660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2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5204768" cy="839762"/>
          </a:xfrm>
        </p:spPr>
        <p:txBody>
          <a:bodyPr anchor="b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4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649896"/>
            <a:ext cx="4959603" cy="4291081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1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model evaluation, since the Random Forest Classifier on the untruncated data produces a higher accuracy rate, this model is used for hyperparameter tuning to achieve the best accuracy rate using cross-validation grid search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7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hyperparameter tuning the model accuracy is improved from 66% to 67 % which is the best among the three chosen models .</a:t>
            </a:r>
          </a:p>
          <a:p>
            <a:pPr marL="0" indent="0">
              <a:buNone/>
            </a:pPr>
            <a:b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04B1552-0DDE-6A4B-E182-5BFB16888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686397" y="489118"/>
            <a:ext cx="4853112" cy="54660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1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 descr="A close up of words&#10;&#10;Description automatically generated">
            <a:extLst>
              <a:ext uri="{FF2B5EF4-FFF2-40B4-BE49-F238E27FC236}">
                <a16:creationId xmlns:a16="http://schemas.microsoft.com/office/drawing/2014/main" id="{FC5A5AA8-6A22-8774-601D-045E78752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3575" r="4408" b="-1"/>
          <a:stretch/>
        </p:blipFill>
        <p:spPr>
          <a:xfrm>
            <a:off x="20" y="10"/>
            <a:ext cx="6097022" cy="3428990"/>
          </a:xfrm>
          <a:prstGeom prst="rect">
            <a:avLst/>
          </a:prstGeom>
        </p:spPr>
      </p:pic>
      <p:pic>
        <p:nvPicPr>
          <p:cNvPr id="6" name="Content Placeholder 6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7E51BBFD-2F69-3822-3A01-234B387FF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b="9965"/>
          <a:stretch/>
        </p:blipFill>
        <p:spPr>
          <a:xfrm>
            <a:off x="6098422" y="10"/>
            <a:ext cx="6093578" cy="3428990"/>
          </a:xfrm>
          <a:prstGeom prst="rect">
            <a:avLst/>
          </a:prstGeom>
        </p:spPr>
      </p:pic>
      <p:pic>
        <p:nvPicPr>
          <p:cNvPr id="4" name="Content Placeholder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A6ECDA8-0016-58B5-E2CD-8EC8402E3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b="11032"/>
          <a:stretch/>
        </p:blipFill>
        <p:spPr>
          <a:xfrm>
            <a:off x="7328" y="3429000"/>
            <a:ext cx="6093578" cy="3429000"/>
          </a:xfrm>
          <a:prstGeom prst="rect">
            <a:avLst/>
          </a:prstGeom>
        </p:spPr>
      </p:pic>
      <p:pic>
        <p:nvPicPr>
          <p:cNvPr id="15" name="Picture 14" descr="A close up of words&#10;&#10;Description automatically generated">
            <a:extLst>
              <a:ext uri="{FF2B5EF4-FFF2-40B4-BE49-F238E27FC236}">
                <a16:creationId xmlns:a16="http://schemas.microsoft.com/office/drawing/2014/main" id="{15A7B8EE-69F7-13C7-5B51-51D9E1EEAC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60000"/>
          </a:blip>
          <a:srcRect l="2892" r="6034" b="1"/>
          <a:stretch/>
        </p:blipFill>
        <p:spPr>
          <a:xfrm>
            <a:off x="6101860" y="3429000"/>
            <a:ext cx="6093578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503" y="3512261"/>
            <a:ext cx="9801082" cy="2059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 Results </a:t>
            </a:r>
          </a:p>
        </p:txBody>
      </p:sp>
    </p:spTree>
    <p:extLst>
      <p:ext uri="{BB962C8B-B14F-4D97-AF65-F5344CB8AC3E}">
        <p14:creationId xmlns:p14="http://schemas.microsoft.com/office/powerpoint/2010/main" val="237031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213452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of Models Using Untruncated Text Data.</a:t>
            </a:r>
            <a:r>
              <a:rPr lang="en-US" sz="3600" b="0" i="0" u="none" strike="noStrike" kern="1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F12D8A-577C-5B19-27C8-93CCF7FDF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60985"/>
              </p:ext>
            </p:extLst>
          </p:nvPr>
        </p:nvGraphicFramePr>
        <p:xfrm>
          <a:off x="432225" y="2011478"/>
          <a:ext cx="11327551" cy="43617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38475">
                  <a:extLst>
                    <a:ext uri="{9D8B030D-6E8A-4147-A177-3AD203B41FA5}">
                      <a16:colId xmlns:a16="http://schemas.microsoft.com/office/drawing/2014/main" val="1793960346"/>
                    </a:ext>
                  </a:extLst>
                </a:gridCol>
                <a:gridCol w="2131734">
                  <a:extLst>
                    <a:ext uri="{9D8B030D-6E8A-4147-A177-3AD203B41FA5}">
                      <a16:colId xmlns:a16="http://schemas.microsoft.com/office/drawing/2014/main" val="4029290191"/>
                    </a:ext>
                  </a:extLst>
                </a:gridCol>
                <a:gridCol w="2071792">
                  <a:extLst>
                    <a:ext uri="{9D8B030D-6E8A-4147-A177-3AD203B41FA5}">
                      <a16:colId xmlns:a16="http://schemas.microsoft.com/office/drawing/2014/main" val="842288737"/>
                    </a:ext>
                  </a:extLst>
                </a:gridCol>
                <a:gridCol w="2533685">
                  <a:extLst>
                    <a:ext uri="{9D8B030D-6E8A-4147-A177-3AD203B41FA5}">
                      <a16:colId xmlns:a16="http://schemas.microsoft.com/office/drawing/2014/main" val="3053542051"/>
                    </a:ext>
                  </a:extLst>
                </a:gridCol>
                <a:gridCol w="1751865">
                  <a:extLst>
                    <a:ext uri="{9D8B030D-6E8A-4147-A177-3AD203B41FA5}">
                      <a16:colId xmlns:a16="http://schemas.microsoft.com/office/drawing/2014/main" val="135835809"/>
                    </a:ext>
                  </a:extLst>
                </a:gridCol>
              </a:tblGrid>
              <a:tr h="419784">
                <a:tc>
                  <a:txBody>
                    <a:bodyPr/>
                    <a:lstStyle/>
                    <a:p>
                      <a:endParaRPr lang="en-US" sz="8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47767" marR="21704" marT="45344" marB="367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Logistics Regression</a:t>
                      </a:r>
                    </a:p>
                    <a:p>
                      <a:endParaRPr lang="en-US" sz="1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47767" marR="21704" marT="45344" marB="367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Bernoulli Naïve Bayes</a:t>
                      </a:r>
                    </a:p>
                    <a:p>
                      <a:endParaRPr lang="en-US" sz="1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47767" marR="21704" marT="45344" marB="367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GridSearchCV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Random Forest Classifier</a:t>
                      </a:r>
                    </a:p>
                    <a:p>
                      <a:endParaRPr lang="en-US" sz="1000" b="0" cap="none" spc="60" dirty="0">
                        <a:solidFill>
                          <a:schemeClr val="bg1"/>
                        </a:solidFill>
                      </a:endParaRPr>
                    </a:p>
                  </a:txBody>
                  <a:tcPr marL="47767" marR="21704" marT="45344" marB="3674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cap="none" spc="6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</a:t>
                      </a:r>
                    </a:p>
                    <a:p>
                      <a:endParaRPr lang="en-US" sz="1000" b="0" cap="none" spc="60">
                        <a:solidFill>
                          <a:schemeClr val="bg1"/>
                        </a:solidFill>
                      </a:endParaRPr>
                    </a:p>
                  </a:txBody>
                  <a:tcPr marL="47767" marR="21704" marT="45344" marB="36744" anchor="ctr">
                    <a:lnL w="12700" cmpd="sng">
                      <a:noFill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14591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660203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66%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308725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Positive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26923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13107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32337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31678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6685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Negative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23224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32304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20909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21371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190029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text generated by AI (0)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967117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text generated by human(1)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97316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class 0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338645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class 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924492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class  0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230924"/>
                  </a:ext>
                </a:extLst>
              </a:tr>
              <a:tr h="394201"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class 1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  <a:p>
                      <a:endParaRPr lang="en-US" sz="9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47767" marR="21704" marT="45344" marB="3674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37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344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228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5" name="Content Placeholder 9" descr="A group of robots holding papers&#10;&#10;Description automatically generated">
            <a:extLst>
              <a:ext uri="{FF2B5EF4-FFF2-40B4-BE49-F238E27FC236}">
                <a16:creationId xmlns:a16="http://schemas.microsoft.com/office/drawing/2014/main" id="{84026A81-CAA4-B024-3B66-45F5907324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8" r="3985"/>
          <a:stretch/>
        </p:blipFill>
        <p:spPr>
          <a:xfrm>
            <a:off x="6512442" y="629463"/>
            <a:ext cx="5201023" cy="51853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3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45199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Comparisons of Models Using Truncated Text Data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BF12D8A-577C-5B19-27C8-93CCF7FDF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78126"/>
              </p:ext>
            </p:extLst>
          </p:nvPr>
        </p:nvGraphicFramePr>
        <p:xfrm>
          <a:off x="432225" y="1988082"/>
          <a:ext cx="11327550" cy="44085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27278">
                  <a:extLst>
                    <a:ext uri="{9D8B030D-6E8A-4147-A177-3AD203B41FA5}">
                      <a16:colId xmlns:a16="http://schemas.microsoft.com/office/drawing/2014/main" val="1793960346"/>
                    </a:ext>
                  </a:extLst>
                </a:gridCol>
                <a:gridCol w="2256794">
                  <a:extLst>
                    <a:ext uri="{9D8B030D-6E8A-4147-A177-3AD203B41FA5}">
                      <a16:colId xmlns:a16="http://schemas.microsoft.com/office/drawing/2014/main" val="4029290191"/>
                    </a:ext>
                  </a:extLst>
                </a:gridCol>
                <a:gridCol w="2715144">
                  <a:extLst>
                    <a:ext uri="{9D8B030D-6E8A-4147-A177-3AD203B41FA5}">
                      <a16:colId xmlns:a16="http://schemas.microsoft.com/office/drawing/2014/main" val="842288737"/>
                    </a:ext>
                  </a:extLst>
                </a:gridCol>
                <a:gridCol w="2728334">
                  <a:extLst>
                    <a:ext uri="{9D8B030D-6E8A-4147-A177-3AD203B41FA5}">
                      <a16:colId xmlns:a16="http://schemas.microsoft.com/office/drawing/2014/main" val="135835809"/>
                    </a:ext>
                  </a:extLst>
                </a:gridCol>
              </a:tblGrid>
              <a:tr h="601925">
                <a:tc>
                  <a:txBody>
                    <a:bodyPr/>
                    <a:lstStyle/>
                    <a:p>
                      <a:endParaRPr lang="en-US" sz="1100" b="1" cap="all" spc="6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151" marR="110151" marT="110151" marB="110151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all" spc="6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Logistics Regression</a:t>
                      </a:r>
                    </a:p>
                    <a:p>
                      <a:endParaRPr lang="en-US" sz="1100" b="1" cap="all" spc="6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151" marR="110151" marT="110151" marB="110151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all" spc="6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Bernoulli Naïve Bayes</a:t>
                      </a:r>
                    </a:p>
                    <a:p>
                      <a:endParaRPr lang="en-US" sz="1100" b="1" cap="all" spc="6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151" marR="110151" marT="110151" marB="110151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cap="all" spc="6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Classifier</a:t>
                      </a:r>
                    </a:p>
                    <a:p>
                      <a:endParaRPr lang="en-US" sz="1100" b="1" cap="all" spc="6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151" marR="110151" marT="110151" marB="110151" anchor="b"/>
                </a:tc>
                <a:extLst>
                  <a:ext uri="{0D108BD9-81ED-4DB2-BD59-A6C34878D82A}">
                    <a16:rowId xmlns:a16="http://schemas.microsoft.com/office/drawing/2014/main" val="1395614591"/>
                  </a:ext>
                </a:extLst>
              </a:tr>
              <a:tr h="466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Accuracy</a:t>
                      </a:r>
                    </a:p>
                    <a:p>
                      <a:endParaRPr lang="en-US" sz="11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68%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1035660203"/>
                  </a:ext>
                </a:extLst>
              </a:tr>
              <a:tr h="466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 Accuracy</a:t>
                      </a:r>
                    </a:p>
                    <a:p>
                      <a:endParaRPr lang="en-US" sz="11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63%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61%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4121308725"/>
                  </a:ext>
                </a:extLst>
              </a:tr>
              <a:tr h="466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Positive</a:t>
                      </a:r>
                    </a:p>
                    <a:p>
                      <a:endParaRPr lang="en-US" sz="11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27866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21561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31265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21816685"/>
                  </a:ext>
                </a:extLst>
              </a:tr>
              <a:tr h="466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Negative</a:t>
                      </a:r>
                    </a:p>
                    <a:p>
                      <a:endParaRPr lang="en-US" sz="11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22744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27366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21035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2315190029"/>
                  </a:ext>
                </a:extLst>
              </a:tr>
              <a:tr h="4666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text generated by AI (0)</a:t>
                      </a:r>
                    </a:p>
                    <a:p>
                      <a:endParaRPr lang="en-US" sz="11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2765967117"/>
                  </a:ext>
                </a:extLst>
              </a:tr>
              <a:tr h="294645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text generated by human(1)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2246597316"/>
                  </a:ext>
                </a:extLst>
              </a:tr>
              <a:tr h="294645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class 0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3548338645"/>
                  </a:ext>
                </a:extLst>
              </a:tr>
              <a:tr h="294645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class 1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3394924492"/>
                  </a:ext>
                </a:extLst>
              </a:tr>
              <a:tr h="294645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class  0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694230924"/>
                  </a:ext>
                </a:extLst>
              </a:tr>
              <a:tr h="294645"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 score class 1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</a:p>
                  </a:txBody>
                  <a:tcPr marL="40706" marR="34349" marT="11631" marB="73434"/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</a:p>
                  </a:txBody>
                  <a:tcPr marL="40706" marR="34349" marT="11631" marB="73434"/>
                </a:tc>
                <a:extLst>
                  <a:ext uri="{0D108BD9-81ED-4DB2-BD59-A6C34878D82A}">
                    <a16:rowId xmlns:a16="http://schemas.microsoft.com/office/drawing/2014/main" val="4253378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99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4959603" cy="108824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699592"/>
            <a:ext cx="4959603" cy="4241386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Developing classification models that can distinguish between texts generated by AI and those created by humans is crucial. This effort not only helps combat misinformation but also plays a vital role in enhancing security, privacy, and risk mitigation.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improving the accuracy of the classification model, using more data to train the model is advisable.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Trying other algorithms, such as deep neural networks, is also recommended.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D04B1552-0DDE-6A4B-E182-5BFB16888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686397" y="489118"/>
            <a:ext cx="4853112" cy="54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2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CB83B71B-EA80-F807-6272-08C1E675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r="36226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A45F0-F7C6-1F6C-99F6-A7AFE39B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386F-F7EB-DFA7-85F6-F2820030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2743200"/>
            <a:ext cx="5662553" cy="1828802"/>
          </a:xfrm>
        </p:spPr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ai fake news is creating a ‘misinformation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superspreader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’ ... (n.d.). https://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www.washingtonpost.com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/technology/2023/12/17/ai-fake-news-misinformation/ </a:t>
            </a:r>
          </a:p>
        </p:txBody>
      </p:sp>
    </p:spTree>
    <p:extLst>
      <p:ext uri="{BB962C8B-B14F-4D97-AF65-F5344CB8AC3E}">
        <p14:creationId xmlns:p14="http://schemas.microsoft.com/office/powerpoint/2010/main" val="1884992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robot with a thank you sign&#10;&#10;Description automatically generated">
            <a:extLst>
              <a:ext uri="{FF2B5EF4-FFF2-40B4-BE49-F238E27FC236}">
                <a16:creationId xmlns:a16="http://schemas.microsoft.com/office/drawing/2014/main" id="{73823686-388E-5ACA-C192-CDF083BA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6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875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340963" y="1377756"/>
            <a:ext cx="7206712" cy="45632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AI-generated text used for broadcasting false and inaccurate information is increasing, which will create:</a:t>
            </a:r>
          </a:p>
          <a:p>
            <a:pPr marL="9715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Trustworthiness, </a:t>
            </a:r>
          </a:p>
          <a:p>
            <a:pPr marL="9715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ecurity, </a:t>
            </a:r>
          </a:p>
          <a:p>
            <a:pPr marL="9715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rivacy</a:t>
            </a:r>
          </a:p>
          <a:p>
            <a:pPr marL="9715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thical issues</a:t>
            </a:r>
          </a:p>
          <a:p>
            <a:pPr marL="742950" lvl="2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according to The Washington Post, websites hosting AI-created false articles have increased by more than 1000 percent since May 2023.</a:t>
            </a:r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effectLst/>
            </a:endParaRPr>
          </a:p>
        </p:txBody>
      </p:sp>
      <p:pic>
        <p:nvPicPr>
          <p:cNvPr id="16" name="Picture 15" descr="Office items on a table">
            <a:extLst>
              <a:ext uri="{FF2B5EF4-FFF2-40B4-BE49-F238E27FC236}">
                <a16:creationId xmlns:a16="http://schemas.microsoft.com/office/drawing/2014/main" id="{7970C50E-262A-25A9-2A72-E6B8B9164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2"/>
          <a:stretch/>
        </p:blipFill>
        <p:spPr>
          <a:xfrm>
            <a:off x="7547675" y="1377756"/>
            <a:ext cx="4165790" cy="368873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40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sz="4000" b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1136397" y="2418408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5143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7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evelop and implement a text classification model trained on AI and human-generated text. </a:t>
            </a:r>
          </a:p>
          <a:p>
            <a:pPr marL="2857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2">
              <a:lnSpc>
                <a:spcPct val="90000"/>
              </a:lnSpc>
              <a:spcAft>
                <a:spcPts val="600"/>
              </a:spcAft>
            </a:pPr>
            <a:endParaRPr lang="en-US" sz="1700" b="0" i="0" dirty="0">
              <a:effectLst/>
            </a:endParaRPr>
          </a:p>
          <a:p>
            <a:pPr marL="9715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dirty="0">
              <a:effectLst/>
            </a:endParaRPr>
          </a:p>
        </p:txBody>
      </p:sp>
      <p:pic>
        <p:nvPicPr>
          <p:cNvPr id="3" name="Picture 2" descr="Empty desk and whiteboard">
            <a:extLst>
              <a:ext uri="{FF2B5EF4-FFF2-40B4-BE49-F238E27FC236}">
                <a16:creationId xmlns:a16="http://schemas.microsoft.com/office/drawing/2014/main" id="{A9EDAE0D-0791-EF1B-4F11-32060ECC4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6512442" y="1759334"/>
            <a:ext cx="5201023" cy="292557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679AC-ED42-FD5A-34FF-DA04B1AD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7C24-D0DD-79A0-B36E-C2E797B4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project is recognizing the potential threat of AI-generated texts. It aims to develop and implement a robust text classification model capable of accurately distinguishing AI-generated and human-generated texts.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5" name="Picture 14" descr="Three arrows on bullseye">
            <a:extLst>
              <a:ext uri="{FF2B5EF4-FFF2-40B4-BE49-F238E27FC236}">
                <a16:creationId xmlns:a16="http://schemas.microsoft.com/office/drawing/2014/main" id="{6D32637D-A01F-7DA1-DCFB-567E43D40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" r="34046" b="2"/>
          <a:stretch/>
        </p:blipFill>
        <p:spPr>
          <a:xfrm>
            <a:off x="6512442" y="611979"/>
            <a:ext cx="5201023" cy="522028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D07F7-B2D0-16EA-6A07-F28E51AD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Benefit of Doing this project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731D-4F29-C709-52B7-76C6F9A1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Having a model identifying the source of text, whether it is AI or human-generated, can allow the business to:</a:t>
            </a:r>
          </a:p>
          <a:p>
            <a:pPr lvl="1">
              <a:spcBef>
                <a:spcPts val="0"/>
              </a:spcBef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fake news,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Promote security and privacy,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Uphold ethical values,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productivity and efficiency,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trustworthiness </a:t>
            </a:r>
          </a:p>
          <a:p>
            <a:pPr lvl="1">
              <a:spcBef>
                <a:spcPts val="0"/>
              </a:spcBef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inimize potential risks.</a:t>
            </a:r>
            <a:endParaRPr lang="en-US" sz="2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000"/>
            </a:br>
            <a:endParaRPr lang="en-US" sz="2000" b="0" i="0">
              <a:effectLst/>
              <a:latin typeface="Söhne"/>
            </a:endParaRP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08AA7637-96C3-60FC-8302-B7E41EF882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995" r="2" b="2"/>
          <a:stretch/>
        </p:blipFill>
        <p:spPr>
          <a:xfrm>
            <a:off x="6512442" y="1168609"/>
            <a:ext cx="5201023" cy="41070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2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A7033-7E95-C222-76F2-D69B7547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sz="4000" b="0" i="0" u="none" strike="noStrike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sz="4000" b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5C07-BD04-797C-EDD2-E29A76F8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and Testing 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20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Top view of cubes connected with black lines">
            <a:extLst>
              <a:ext uri="{FF2B5EF4-FFF2-40B4-BE49-F238E27FC236}">
                <a16:creationId xmlns:a16="http://schemas.microsoft.com/office/drawing/2014/main" id="{CC226B62-6A9D-FEA1-1225-F00BECBA7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4" r="9272"/>
          <a:stretch/>
        </p:blipFill>
        <p:spPr>
          <a:xfrm>
            <a:off x="6512442" y="495608"/>
            <a:ext cx="5201023" cy="545302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endParaRPr lang="en-US" sz="1900" dirty="0"/>
          </a:p>
          <a:p>
            <a:r>
              <a:rPr lang="en-US" sz="19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datasets collected from Kaggle and Hugging Face.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here is to create a large dataset  to for training and testing for our classification model. </a:t>
            </a:r>
          </a:p>
          <a:p>
            <a:pPr lvl="0"/>
            <a:r>
              <a:rPr lang="en-US" sz="1900" b="0" i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methods are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to make smooth joining of the dataset into one large dataset.  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2497242C-44EE-57C4-085D-48AF879A7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66" b="-1"/>
          <a:stretch/>
        </p:blipFill>
        <p:spPr>
          <a:xfrm>
            <a:off x="6512442" y="1168605"/>
            <a:ext cx="5201023" cy="410703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3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d</a:t>
            </a: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contains two features and more than 7 million rows.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first feature contains text data generated by both AI and humans.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second column contains labels to indicate whether the text was generated by AI or by a human.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unified data is reduced to 400,000 rows. This is done to reduce computational load.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0" dirty="0">
              <a:effectLst/>
            </a:endParaRPr>
          </a:p>
          <a:p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6C3CFD5B-D7C7-3258-D6F5-E3C17CDCB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5"/>
          <a:stretch/>
        </p:blipFill>
        <p:spPr>
          <a:xfrm>
            <a:off x="7016496" y="1733122"/>
            <a:ext cx="495960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3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1085</Words>
  <Application>Microsoft Macintosh PowerPoint</Application>
  <PresentationFormat>Widescreen</PresentationFormat>
  <Paragraphs>229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Söhne</vt:lpstr>
      <vt:lpstr>Times New Roman</vt:lpstr>
      <vt:lpstr>Office Theme</vt:lpstr>
      <vt:lpstr>AI vs Human Text Classification  Prepared BY: Mulualem Asmare</vt:lpstr>
      <vt:lpstr>Presentation Overview</vt:lpstr>
      <vt:lpstr>Problem Definition</vt:lpstr>
      <vt:lpstr>Problem Solution</vt:lpstr>
      <vt:lpstr>Project Objective </vt:lpstr>
      <vt:lpstr>What is the Benefit of Doing this project ? </vt:lpstr>
      <vt:lpstr>Model Development Procedures</vt:lpstr>
      <vt:lpstr>Data Collection</vt:lpstr>
      <vt:lpstr>Data Collection</vt:lpstr>
      <vt:lpstr>Data Preprocessing</vt:lpstr>
      <vt:lpstr>Data Preprocessing</vt:lpstr>
      <vt:lpstr>Data Preprocessing </vt:lpstr>
      <vt:lpstr>Data Preprocessing</vt:lpstr>
      <vt:lpstr>Model Selection</vt:lpstr>
      <vt:lpstr>Model Training and Testing</vt:lpstr>
      <vt:lpstr>Models Evaluation</vt:lpstr>
      <vt:lpstr>Hyperparameter Tuning</vt:lpstr>
      <vt:lpstr>Exploratory Data Analysis Results </vt:lpstr>
      <vt:lpstr>Comparisons of Models Using Untruncated Text Data. </vt:lpstr>
      <vt:lpstr>Comparisons of Models Using Truncated Text Data</vt:lpstr>
      <vt:lpstr>Conclusion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vs Human-Generated Text Classification Prepared BY: Mulualem Asmare</dc:title>
  <dc:creator>Asmare, Mulualem A</dc:creator>
  <cp:lastModifiedBy>Asmare, Mulualem A</cp:lastModifiedBy>
  <cp:revision>54</cp:revision>
  <dcterms:created xsi:type="dcterms:W3CDTF">2024-03-05T17:20:42Z</dcterms:created>
  <dcterms:modified xsi:type="dcterms:W3CDTF">2024-03-09T18:36:55Z</dcterms:modified>
</cp:coreProperties>
</file>